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12"/>
  </p:notesMasterIdLst>
  <p:sldIdLst>
    <p:sldId id="256" r:id="rId2"/>
    <p:sldId id="283" r:id="rId3"/>
    <p:sldId id="286" r:id="rId4"/>
    <p:sldId id="284" r:id="rId5"/>
    <p:sldId id="285" r:id="rId6"/>
    <p:sldId id="287" r:id="rId7"/>
    <p:sldId id="288" r:id="rId8"/>
    <p:sldId id="289" r:id="rId9"/>
    <p:sldId id="290" r:id="rId10"/>
    <p:sldId id="291" r:id="rId11"/>
  </p:sldIdLst>
  <p:sldSz cx="12192000" cy="6858000"/>
  <p:notesSz cx="12192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initials="П" lastIdx="1" clrIdx="0">
    <p:extLst>
      <p:ext uri="{19B8F6BF-5375-455C-9EA6-DF929625EA0E}">
        <p15:presenceInfo xmlns:p15="http://schemas.microsoft.com/office/powerpoint/2012/main" userId="Пользовател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35"/>
    <p:restoredTop sz="96405"/>
  </p:normalViewPr>
  <p:slideViewPr>
    <p:cSldViewPr>
      <p:cViewPr varScale="1">
        <p:scale>
          <a:sx n="110" d="100"/>
          <a:sy n="110" d="100"/>
        </p:scale>
        <p:origin x="618"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22E2AAD9-E1B9-4E57-A368-237F92B0DDEA}" type="datetimeFigureOut">
              <a:rPr lang="ru-RU" smtClean="0"/>
              <a:t>30.01.2023</a:t>
            </a:fld>
            <a:endParaRPr lang="ru-RU"/>
          </a:p>
        </p:txBody>
      </p:sp>
      <p:sp>
        <p:nvSpPr>
          <p:cNvPr id="4" name="Образ слайда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A646EFF6-6026-4AB5-8028-596B94132A50}" type="slidenum">
              <a:rPr lang="ru-RU" smtClean="0"/>
              <a:t>‹#›</a:t>
            </a:fld>
            <a:endParaRPr lang="ru-RU"/>
          </a:p>
        </p:txBody>
      </p:sp>
    </p:spTree>
    <p:extLst>
      <p:ext uri="{BB962C8B-B14F-4D97-AF65-F5344CB8AC3E}">
        <p14:creationId xmlns:p14="http://schemas.microsoft.com/office/powerpoint/2010/main" val="1788240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876" y="2125980"/>
            <a:ext cx="10368598"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9752" y="3840480"/>
            <a:ext cx="853884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40404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404040"/>
                </a:solidFill>
                <a:latin typeface="Verdana"/>
                <a:cs typeface="Verdana"/>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40404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73722" y="353385"/>
            <a:ext cx="9850904" cy="391159"/>
          </a:xfrm>
          <a:prstGeom prst="rect">
            <a:avLst/>
          </a:prstGeom>
        </p:spPr>
        <p:txBody>
          <a:bodyPr wrap="square" lIns="0" tIns="0" rIns="0" bIns="0">
            <a:spAutoFit/>
          </a:bodyPr>
          <a:lstStyle>
            <a:lvl1pPr>
              <a:defRPr sz="2400" b="1" i="0">
                <a:solidFill>
                  <a:srgbClr val="404040"/>
                </a:solidFill>
                <a:latin typeface="Verdana"/>
                <a:cs typeface="Verdana"/>
              </a:defRPr>
            </a:lvl1pPr>
          </a:lstStyle>
          <a:p>
            <a:endParaRPr/>
          </a:p>
        </p:txBody>
      </p:sp>
      <p:sp>
        <p:nvSpPr>
          <p:cNvPr id="3" name="Holder 3"/>
          <p:cNvSpPr>
            <a:spLocks noGrp="1"/>
          </p:cNvSpPr>
          <p:nvPr>
            <p:ph type="body" idx="1"/>
          </p:nvPr>
        </p:nvSpPr>
        <p:spPr>
          <a:xfrm>
            <a:off x="887277" y="1440337"/>
            <a:ext cx="10423794" cy="420243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1/30/2023</a:t>
            </a:fld>
            <a:endParaRPr lang="en-US"/>
          </a:p>
        </p:txBody>
      </p:sp>
      <p:sp>
        <p:nvSpPr>
          <p:cNvPr id="6" name="Holder 6"/>
          <p:cNvSpPr>
            <a:spLocks noGrp="1"/>
          </p:cNvSpPr>
          <p:nvPr>
            <p:ph type="sldNum" sz="quarter" idx="7"/>
          </p:nvPr>
        </p:nvSpPr>
        <p:spPr>
          <a:xfrm>
            <a:off x="8782812" y="6377940"/>
            <a:ext cx="28056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228601" y="228600"/>
            <a:ext cx="11810999" cy="64008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38100">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66" name="object 66"/>
          <p:cNvSpPr txBox="1">
            <a:spLocks noGrp="1"/>
          </p:cNvSpPr>
          <p:nvPr>
            <p:ph type="title"/>
          </p:nvPr>
        </p:nvSpPr>
        <p:spPr>
          <a:xfrm>
            <a:off x="1295400" y="4672464"/>
            <a:ext cx="9906000" cy="1243930"/>
          </a:xfrm>
          <a:prstGeom prst="rect">
            <a:avLst/>
          </a:prstGeom>
        </p:spPr>
        <p:txBody>
          <a:bodyPr vert="horz" wrap="square" lIns="0" tIns="12700" rIns="0" bIns="0" rtlCol="0" anchor="ctr">
            <a:spAutoFit/>
          </a:bodyPr>
          <a:lstStyle/>
          <a:p>
            <a:pPr marL="12700" algn="ctr">
              <a:spcBef>
                <a:spcPts val="100"/>
              </a:spcBef>
            </a:pPr>
            <a:r>
              <a:rPr lang="ru-RU" sz="2000" dirty="0">
                <a:latin typeface="Times New Roman" panose="02020603050405020304" pitchFamily="18" charset="0"/>
                <a:cs typeface="Times New Roman" panose="02020603050405020304" pitchFamily="18" charset="0"/>
              </a:rPr>
              <a:t>МКУ «ИНФОРМАЦИОННО-МЕТОДИЧЕСКИЙ ЦЕНТР» </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с.ДЫЛЫМ</a:t>
            </a:r>
            <a:r>
              <a:rPr lang="ru-RU" sz="2000" dirty="0">
                <a:latin typeface="Times New Roman" panose="02020603050405020304" pitchFamily="18" charset="0"/>
                <a:cs typeface="Times New Roman" panose="02020603050405020304" pitchFamily="18" charset="0"/>
              </a:rPr>
              <a:t>   КАЗБЕКОВСКИЙ РАЙОН</a:t>
            </a: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январь 2023 год</a:t>
            </a:r>
            <a:endParaRPr sz="2000" dirty="0">
              <a:latin typeface="Times New Roman" panose="02020603050405020304" pitchFamily="18" charset="0"/>
              <a:cs typeface="Times New Roman" panose="02020603050405020304" pitchFamily="18" charset="0"/>
            </a:endParaRPr>
          </a:p>
        </p:txBody>
      </p:sp>
      <p:sp>
        <p:nvSpPr>
          <p:cNvPr id="67" name="object 67"/>
          <p:cNvSpPr txBox="1"/>
          <p:nvPr/>
        </p:nvSpPr>
        <p:spPr>
          <a:xfrm>
            <a:off x="685800" y="1447800"/>
            <a:ext cx="11046075" cy="1682512"/>
          </a:xfrm>
          <a:prstGeom prst="rect">
            <a:avLst/>
          </a:prstGeom>
        </p:spPr>
        <p:txBody>
          <a:bodyPr vert="horz" wrap="square" lIns="0" tIns="7620" rIns="0" bIns="0" rtlCol="0">
            <a:spAutoFit/>
          </a:bodyPr>
          <a:lstStyle/>
          <a:p>
            <a:pPr marL="12700" marR="5080" algn="ctr">
              <a:spcBef>
                <a:spcPts val="60"/>
              </a:spcBef>
            </a:pPr>
            <a:r>
              <a:rPr lang="ru-RU" sz="3600" b="1" dirty="0">
                <a:solidFill>
                  <a:srgbClr val="2B2A29"/>
                </a:solidFill>
                <a:latin typeface="Times New Roman" panose="02020603050405020304" pitchFamily="18" charset="0"/>
                <a:cs typeface="Times New Roman" panose="02020603050405020304" pitchFamily="18" charset="0"/>
              </a:rPr>
              <a:t>ФЕДЕРАЛЬНАЯ </a:t>
            </a:r>
          </a:p>
          <a:p>
            <a:pPr marL="12700" marR="5080" algn="ctr">
              <a:spcBef>
                <a:spcPts val="60"/>
              </a:spcBef>
            </a:pPr>
            <a:r>
              <a:rPr lang="ru-RU" sz="3600" b="1" dirty="0">
                <a:solidFill>
                  <a:srgbClr val="2B2A29"/>
                </a:solidFill>
                <a:latin typeface="Times New Roman" panose="02020603050405020304" pitchFamily="18" charset="0"/>
                <a:cs typeface="Times New Roman" panose="02020603050405020304" pitchFamily="18" charset="0"/>
              </a:rPr>
              <a:t>ОБРАЗОВАТЕЛЬНАЯ ПРОГРАММА </a:t>
            </a:r>
          </a:p>
          <a:p>
            <a:pPr marL="12700" marR="5080" algn="ctr">
              <a:spcBef>
                <a:spcPts val="60"/>
              </a:spcBef>
            </a:pPr>
            <a:r>
              <a:rPr lang="ru-RU" sz="3600" b="1" dirty="0">
                <a:solidFill>
                  <a:srgbClr val="2B2A29"/>
                </a:solidFill>
                <a:latin typeface="Times New Roman" panose="02020603050405020304" pitchFamily="18" charset="0"/>
                <a:cs typeface="Times New Roman" panose="02020603050405020304" pitchFamily="18" charset="0"/>
              </a:rPr>
              <a:t>ДОШКОЛЬНОГО ОБРАЗОВАНИЯ</a:t>
            </a:r>
            <a:endParaRPr lang="ru-RU"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609600" y="-10765"/>
            <a:ext cx="10701470" cy="1613262"/>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ОРГАНИЗАЦИОННЫЙ РАЗДЕЛ </a:t>
            </a:r>
            <a:r>
              <a:rPr lang="ru-RU" sz="28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включает: </a:t>
            </a: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838200" y="1371600"/>
            <a:ext cx="10472870" cy="5705614"/>
          </a:xfrm>
        </p:spPr>
        <p:txBody>
          <a:bodyPr/>
          <a:lstStyle/>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Примерный перечень литературных, музыкальных, художественных, анимационных произведений для реализации ФОП;</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kumimoji="0" lang="ru-RU"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Кадровые условия реализации ФОП;</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lang="ru-RU" sz="1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Примерный режим и распорядок </a:t>
            </a:r>
            <a:r>
              <a:rPr kumimoji="0" lang="ru-RU" sz="32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дн</a:t>
            </a: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я в дошкольных группах;</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lang="ru-RU" sz="1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Федеральный календарный план воспитательной работы.</a:t>
            </a:r>
          </a:p>
          <a:p>
            <a:pPr marR="0" lvl="0" algn="just" defTabSz="914400" rtl="0" eaLnBrk="1" fontAlgn="auto" latinLnBrk="0" hangingPunct="1">
              <a:lnSpc>
                <a:spcPct val="100000"/>
              </a:lnSpc>
              <a:spcBef>
                <a:spcPts val="0"/>
              </a:spcBef>
              <a:spcAft>
                <a:spcPts val="1000"/>
              </a:spcAft>
              <a:buClrTx/>
              <a:buSzTx/>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(33, 34, 35, 36 пункты)</a:t>
            </a:r>
          </a:p>
          <a:p>
            <a:endParaRPr lang="ru-RU" dirty="0"/>
          </a:p>
        </p:txBody>
      </p:sp>
    </p:spTree>
    <p:extLst>
      <p:ext uri="{BB962C8B-B14F-4D97-AF65-F5344CB8AC3E}">
        <p14:creationId xmlns:p14="http://schemas.microsoft.com/office/powerpoint/2010/main" val="91004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228601" y="1524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66" name="object 66"/>
          <p:cNvSpPr txBox="1">
            <a:spLocks noGrp="1"/>
          </p:cNvSpPr>
          <p:nvPr>
            <p:ph type="title"/>
          </p:nvPr>
        </p:nvSpPr>
        <p:spPr>
          <a:xfrm>
            <a:off x="1066800" y="1033067"/>
            <a:ext cx="9957826" cy="4383251"/>
          </a:xfrm>
          <a:prstGeom prst="rect">
            <a:avLst/>
          </a:prstGeom>
        </p:spPr>
        <p:txBody>
          <a:bodyPr vert="horz" wrap="square" lIns="0" tIns="12700" rIns="0" bIns="0" rtlCol="0" anchor="ctr">
            <a:spAutoFit/>
          </a:bodyPr>
          <a:lstStyle/>
          <a:p>
            <a:pPr marL="12700" marR="0" lvl="0" indent="0" defTabSz="914400" rtl="0" eaLnBrk="1" fontAlgn="auto" latinLnBrk="0" hangingPunct="1">
              <a:lnSpc>
                <a:spcPct val="100000"/>
              </a:lnSpc>
              <a:spcBef>
                <a:spcPts val="100"/>
              </a:spcBef>
              <a:spcAft>
                <a:spcPts val="0"/>
              </a:spcAft>
              <a:tabLst/>
              <a:defRPr/>
            </a:pPr>
            <a:r>
              <a:rPr kumimoji="0" lang="ru-RU" sz="2400" b="0" i="0" u="none" strike="noStrike" kern="1200" cap="none" spc="0" normalizeH="0" baseline="0" noProof="0" dirty="0">
                <a:ln>
                  <a:noFill/>
                </a:ln>
                <a:solidFill>
                  <a:srgbClr val="2B2A29"/>
                </a:solidFill>
                <a:effectLst/>
                <a:uLnTx/>
                <a:uFillTx/>
                <a:latin typeface="Times New Roman" panose="02020603050405020304" pitchFamily="18" charset="0"/>
                <a:ea typeface="+mn-ea"/>
                <a:cs typeface="Times New Roman" panose="02020603050405020304" pitchFamily="18" charset="0"/>
              </a:rPr>
              <a:t>	Согласно изменениям, внесенным  в ФЗ «Об образовании в Российской Федерации» от 24.09.2022 года № 371-ФЗ, федеральная основная общеобразовательная программа представляет собой учебно-методическую документацию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определяющую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(п.10.1 статья 2).</a:t>
            </a:r>
            <a:b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75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228601" y="1524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66" name="object 66"/>
          <p:cNvSpPr txBox="1">
            <a:spLocks noGrp="1"/>
          </p:cNvSpPr>
          <p:nvPr>
            <p:ph type="ctrTitle"/>
          </p:nvPr>
        </p:nvSpPr>
        <p:spPr>
          <a:prstGeom prst="rect">
            <a:avLst/>
          </a:prstGeom>
        </p:spPr>
        <p:txBody>
          <a:bodyPr vert="horz" wrap="square" lIns="0" tIns="12700" rIns="0" bIns="0" rtlCol="0" anchor="ctr">
            <a:spAutoFit/>
          </a:bodyPr>
          <a:lstStyle/>
          <a:p>
            <a:pPr marL="12700" marR="0" lvl="0" indent="0" defTabSz="914400" rtl="0" eaLnBrk="1" fontAlgn="auto" latinLnBrk="0" hangingPunct="1">
              <a:lnSpc>
                <a:spcPct val="100000"/>
              </a:lnSpc>
              <a:spcBef>
                <a:spcPts val="100"/>
              </a:spcBef>
              <a:spcAft>
                <a:spcPts val="0"/>
              </a:spcAft>
              <a:tabLst/>
              <a:defRPr/>
            </a:pPr>
            <a:b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endParaRPr sz="2000" dirty="0">
              <a:latin typeface="Times New Roman" panose="02020603050405020304" pitchFamily="18" charset="0"/>
              <a:cs typeface="Times New Roman" panose="02020603050405020304" pitchFamily="18" charset="0"/>
            </a:endParaRPr>
          </a:p>
        </p:txBody>
      </p:sp>
      <p:sp>
        <p:nvSpPr>
          <p:cNvPr id="5" name="Подзаголовок 4">
            <a:extLst>
              <a:ext uri="{FF2B5EF4-FFF2-40B4-BE49-F238E27FC236}">
                <a16:creationId xmlns:a16="http://schemas.microsoft.com/office/drawing/2014/main" id="{425B2D5A-1385-4149-BEFF-5D74805A2676}"/>
              </a:ext>
            </a:extLst>
          </p:cNvPr>
          <p:cNvSpPr>
            <a:spLocks noGrp="1"/>
          </p:cNvSpPr>
          <p:nvPr>
            <p:ph type="subTitle" idx="4"/>
          </p:nvPr>
        </p:nvSpPr>
        <p:spPr>
          <a:xfrm>
            <a:off x="609600" y="381000"/>
            <a:ext cx="10744200" cy="5539978"/>
          </a:xfrm>
        </p:spPr>
        <p:txBody>
          <a:bodyPr/>
          <a:lstStyle/>
          <a:p>
            <a:pPr algn="ctr"/>
            <a:r>
              <a:rPr lang="ru-RU" sz="2000" dirty="0"/>
              <a:t>	</a:t>
            </a:r>
          </a:p>
          <a:p>
            <a:pPr algn="just"/>
            <a:r>
              <a:rPr lang="ru-RU" sz="2000" dirty="0">
                <a:solidFill>
                  <a:srgbClr val="000000"/>
                </a:solidFill>
                <a:effectLst/>
                <a:latin typeface="Microsoft Sans Serif" panose="020B0604020202020204" pitchFamily="34" charset="0"/>
                <a:ea typeface="Microsoft Sans Serif" panose="020B0604020202020204" pitchFamily="34" charset="0"/>
              </a:rPr>
              <a:t>	</a:t>
            </a:r>
            <a:r>
              <a:rPr lang="ru-RU" sz="2000" dirty="0">
                <a:solidFill>
                  <a:srgbClr val="000000"/>
                </a:solidFill>
                <a:effectLst/>
                <a:ea typeface="Microsoft Sans Serif" panose="020B0604020202020204" pitchFamily="34" charset="0"/>
              </a:rPr>
              <a:t>ФГОС ДО и Федеральная программа являются основой для самостоятельной разработки и утверждения ДОО образовательных программ дошкольного образования, обязательная часть которых должна соответствовать Федеральной программе и </a:t>
            </a:r>
            <a:r>
              <a:rPr lang="ru-RU" sz="2000" u="sng" dirty="0">
                <a:solidFill>
                  <a:srgbClr val="000000"/>
                </a:solidFill>
                <a:effectLst/>
                <a:ea typeface="Microsoft Sans Serif" panose="020B0604020202020204" pitchFamily="34" charset="0"/>
              </a:rPr>
              <a:t>оформляется в виде ссылки на нее.</a:t>
            </a:r>
            <a:r>
              <a:rPr lang="ru-RU" sz="2000" dirty="0">
                <a:solidFill>
                  <a:srgbClr val="000000"/>
                </a:solidFill>
                <a:effectLst/>
                <a:ea typeface="Microsoft Sans Serif" panose="020B0604020202020204" pitchFamily="34" charset="0"/>
              </a:rPr>
              <a:t> Федеральная программа определяет объем обязательной части этих Программ, который в соответствии со ФГОС ДО составляет не менее 60% от общего объема программы. Часть, формируемая участниками образовательных отношений, составляет не более 40% и может быть ориентирована на специфику национальных, социокультурных и иных условий, в том числе региональных, в которых осуществляется образовательная деятельность; сложившиеся традиции ДОО; выбор парциальных образовательных программ и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ДОО в целом. Содержание и планируемые результаты разрабатываемых в ДОО Программ должны быть </a:t>
            </a:r>
            <a:r>
              <a:rPr lang="ru-RU" sz="2000" u="sng" dirty="0">
                <a:solidFill>
                  <a:srgbClr val="000000"/>
                </a:solidFill>
                <a:effectLst/>
                <a:ea typeface="Microsoft Sans Serif" panose="020B0604020202020204" pitchFamily="34" charset="0"/>
              </a:rPr>
              <a:t>не ниже соответствующих содержания и планируемых результатов Федеральной программы.</a:t>
            </a:r>
          </a:p>
          <a:p>
            <a:pPr algn="just"/>
            <a:r>
              <a:rPr lang="ru-RU" sz="2000" dirty="0"/>
              <a:t>	ДОО предоставлено право выбора способов реализации образовательной деятельности в зависимости от конкретных условий, предпочтений педагогического коллектива ДОО и других участников образовательных отношений, а также с учётом индивидуальных особенностей обучающихся, специфики их потребностей и интересов, возрастных возможностей.</a:t>
            </a:r>
          </a:p>
        </p:txBody>
      </p:sp>
    </p:spTree>
    <p:extLst>
      <p:ext uri="{BB962C8B-B14F-4D97-AF65-F5344CB8AC3E}">
        <p14:creationId xmlns:p14="http://schemas.microsoft.com/office/powerpoint/2010/main" val="196023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dirty="0"/>
          </a:p>
        </p:txBody>
      </p:sp>
      <p:sp>
        <p:nvSpPr>
          <p:cNvPr id="66" name="object 66"/>
          <p:cNvSpPr txBox="1">
            <a:spLocks noGrp="1"/>
          </p:cNvSpPr>
          <p:nvPr>
            <p:ph type="title"/>
          </p:nvPr>
        </p:nvSpPr>
        <p:spPr>
          <a:xfrm>
            <a:off x="609600" y="-133875"/>
            <a:ext cx="9753600" cy="1859483"/>
          </a:xfrm>
          <a:prstGeom prst="rect">
            <a:avLst/>
          </a:prstGeom>
        </p:spPr>
        <p:txBody>
          <a:bodyPr vert="horz" wrap="square" lIns="0" tIns="12700" rIns="0" bIns="0" rtlCol="0" anchor="ctr">
            <a:spAutoFit/>
          </a:bodyPr>
          <a:lstStyle/>
          <a:p>
            <a:pPr marL="12700" marR="0" lvl="0" indent="0" algn="ctr" defTabSz="914400" rtl="0" eaLnBrk="1" fontAlgn="auto" latinLnBrk="0" hangingPunct="1">
              <a:lnSpc>
                <a:spcPct val="100000"/>
              </a:lnSpc>
              <a:spcBef>
                <a:spcPts val="100"/>
              </a:spcBef>
              <a:spcAft>
                <a:spcPts val="0"/>
              </a:spcAft>
              <a:tabLst/>
              <a:defRPr/>
            </a:pPr>
            <a:r>
              <a:rPr kumimoji="0" lang="ru-RU" sz="2400" b="0" i="0" u="none" strike="noStrike" kern="1200" cap="none" spc="0" normalizeH="0" baseline="0" noProof="0" dirty="0">
                <a:ln>
                  <a:noFill/>
                </a:ln>
                <a:solidFill>
                  <a:srgbClr val="2B2A29"/>
                </a:solidFill>
                <a:effectLst/>
                <a:uLnTx/>
                <a:uFillTx/>
                <a:latin typeface="Times New Roman" panose="02020603050405020304" pitchFamily="18" charset="0"/>
                <a:ea typeface="+mn-ea"/>
                <a:cs typeface="Times New Roman" panose="02020603050405020304" pitchFamily="18" charset="0"/>
              </a:rPr>
              <a:t>	</a:t>
            </a:r>
            <a:br>
              <a:rPr kumimoji="0" lang="ru-RU" sz="2400" b="0" i="0" u="none" strike="noStrike" kern="1200" cap="none" spc="0" normalizeH="0" baseline="0" noProof="0" dirty="0">
                <a:ln>
                  <a:noFill/>
                </a:ln>
                <a:solidFill>
                  <a:srgbClr val="2B2A29"/>
                </a:solidFill>
                <a:effectLst/>
                <a:uLnTx/>
                <a:uFillTx/>
                <a:latin typeface="Times New Roman" panose="02020603050405020304" pitchFamily="18" charset="0"/>
                <a:ea typeface="+mn-ea"/>
                <a:cs typeface="Times New Roman" panose="02020603050405020304" pitchFamily="18" charset="0"/>
              </a:rPr>
            </a:br>
            <a:r>
              <a:rPr kumimoji="0" lang="ru-RU" sz="2400" b="0" i="0" u="none" strike="noStrike" kern="1200" cap="none" spc="0" normalizeH="0" baseline="0" noProof="0" dirty="0">
                <a:ln>
                  <a:noFill/>
                </a:ln>
                <a:solidFill>
                  <a:srgbClr val="2B2A29"/>
                </a:solidFill>
                <a:effectLst/>
                <a:uLnTx/>
                <a:uFillTx/>
                <a:latin typeface="Times New Roman" panose="02020603050405020304" pitchFamily="18" charset="0"/>
                <a:ea typeface="+mn-ea"/>
                <a:cs typeface="Times New Roman" panose="02020603050405020304" pitchFamily="18" charset="0"/>
              </a:rPr>
              <a:t>        </a:t>
            </a:r>
            <a:r>
              <a:rPr kumimoji="0" lang="ru-RU" sz="320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Структура </a:t>
            </a:r>
            <a:br>
              <a:rPr kumimoji="0" lang="ru-RU" sz="320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br>
            <a:r>
              <a:rPr kumimoji="0" lang="ru-RU" sz="320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         Федеральной образовательной программы </a:t>
            </a:r>
            <a:br>
              <a:rPr lang="ru-RU" sz="3200" kern="1200" dirty="0">
                <a:solidFill>
                  <a:srgbClr val="0070C0"/>
                </a:solidFill>
                <a:latin typeface="Times New Roman" panose="02020603050405020304" pitchFamily="18" charset="0"/>
                <a:ea typeface="+mn-ea"/>
                <a:cs typeface="Times New Roman" panose="02020603050405020304" pitchFamily="18" charset="0"/>
              </a:rPr>
            </a:br>
            <a:r>
              <a:rPr lang="ru-RU" sz="3200" kern="1200" dirty="0">
                <a:solidFill>
                  <a:srgbClr val="0070C0"/>
                </a:solidFill>
                <a:latin typeface="Times New Roman" panose="02020603050405020304" pitchFamily="18" charset="0"/>
                <a:ea typeface="+mn-ea"/>
                <a:cs typeface="Times New Roman" panose="02020603050405020304" pitchFamily="18" charset="0"/>
              </a:rPr>
              <a:t>дошкольного образования</a:t>
            </a: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887277" y="2514600"/>
            <a:ext cx="10423794" cy="3088104"/>
          </a:xfrm>
        </p:spPr>
        <p:txBody>
          <a:bodyPr/>
          <a:lstStyle/>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Целевой раздел</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Содержательный раздел</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Организационный раздел</a:t>
            </a:r>
          </a:p>
          <a:p>
            <a:pPr marL="342900" marR="0" lvl="0" indent="-342900" algn="just" defTabSz="914400" rtl="0" eaLnBrk="1" fontAlgn="auto" latinLnBrk="0" hangingPunct="1">
              <a:lnSpc>
                <a:spcPct val="100000"/>
              </a:lnSpc>
              <a:spcBef>
                <a:spcPts val="0"/>
              </a:spcBef>
              <a:spcAft>
                <a:spcPts val="1000"/>
              </a:spcAft>
              <a:buClrTx/>
              <a:buSzTx/>
              <a:buFontTx/>
              <a:buChar char="-"/>
              <a:tabLst/>
              <a:defRPr/>
            </a:pPr>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3554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1143000" y="-459587"/>
            <a:ext cx="7772400" cy="2598147"/>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ЦЕЛЕВОЙ РАЗДЕЛ</a:t>
            </a:r>
            <a:br>
              <a:rPr lang="ru-RU" sz="36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304800" y="1295400"/>
            <a:ext cx="11006271" cy="6237605"/>
          </a:xfrm>
        </p:spPr>
        <p:txBody>
          <a:bodyPr/>
          <a:lstStyle/>
          <a:p>
            <a:pPr marR="0" lvl="0" algn="just" defTabSz="914400" rtl="0" eaLnBrk="1" fontAlgn="auto" latinLnBrk="0" hangingPunct="1">
              <a:lnSpc>
                <a:spcPct val="100000"/>
              </a:lnSpc>
              <a:spcBef>
                <a:spcPts val="0"/>
              </a:spcBef>
              <a:spcAft>
                <a:spcPts val="1000"/>
              </a:spcAft>
              <a:buClrTx/>
              <a:buSzTx/>
              <a:tabLst/>
              <a:defRPr/>
            </a:pPr>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Пояснительная записка (</a:t>
            </a:r>
            <a:r>
              <a:rPr lang="ru-RU" sz="24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цель, задачи, принципы).</a:t>
            </a:r>
          </a:p>
          <a:p>
            <a:pPr marL="457200" marR="0" lvl="0" indent="-457200" algn="l" defTabSz="914400" rtl="0" eaLnBrk="1" fontAlgn="auto" latinLnBrk="0" hangingPunct="1">
              <a:spcBef>
                <a:spcPts val="0"/>
              </a:spcBef>
              <a:spcAft>
                <a:spcPts val="1000"/>
              </a:spcAft>
              <a:buClrTx/>
              <a:buSzTx/>
              <a:buFont typeface="Wingdings" panose="05000000000000000000" pitchFamily="2" charset="2"/>
              <a:buChar char="Ø"/>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Планируемые результаты освоения программы                  </a:t>
            </a:r>
          </a:p>
          <a:p>
            <a:pPr marR="0" lvl="0" algn="l" defTabSz="914400" rtl="0" eaLnBrk="1" fontAlgn="auto" latinLnBrk="0" hangingPunct="1">
              <a:spcBef>
                <a:spcPts val="0"/>
              </a:spcBef>
              <a:spcAft>
                <a:spcPts val="1000"/>
              </a:spcAft>
              <a:buClrTx/>
              <a:buSzTx/>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 младенческом, раннем, дошкольном возрастах, а также на этапе завершения </a:t>
            </a:r>
          </a:p>
          <a:p>
            <a:pPr marR="0" lvl="0" algn="l" defTabSz="914400" rtl="0" eaLnBrk="1" fontAlgn="auto" latinLnBrk="0" hangingPunct="1">
              <a:spcBef>
                <a:spcPts val="0"/>
              </a:spcBef>
              <a:spcAft>
                <a:spcPts val="1000"/>
              </a:spcAft>
              <a:buClrTx/>
              <a:buSzTx/>
              <a:tabLst/>
              <a:defRPr/>
            </a:pPr>
            <a:r>
              <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освоения Федеральной программы).</a:t>
            </a:r>
            <a:endPar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just" defTabSz="914400" rtl="0" eaLnBrk="1" fontAlgn="auto" latinLnBrk="0" hangingPunct="1">
              <a:spcBef>
                <a:spcPts val="0"/>
              </a:spcBef>
              <a:spcAft>
                <a:spcPts val="1000"/>
              </a:spcAft>
              <a:buClrTx/>
              <a:buSzTx/>
              <a:buFont typeface="Wingdings" panose="05000000000000000000" pitchFamily="2" charset="2"/>
              <a:buChar char="Ø"/>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Педагогическая диагностика достижения </a:t>
            </a:r>
          </a:p>
          <a:p>
            <a:pPr marR="0" lvl="0" algn="just" defTabSz="914400" rtl="0" eaLnBrk="1" fontAlgn="auto" latinLnBrk="0" hangingPunct="1">
              <a:spcBef>
                <a:spcPts val="0"/>
              </a:spcBef>
              <a:spcAft>
                <a:spcPts val="1000"/>
              </a:spcAft>
              <a:buClrTx/>
              <a:buSzTx/>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планируемых результатов.</a:t>
            </a:r>
          </a:p>
          <a:p>
            <a:pPr marR="0" lvl="0" algn="just" defTabSz="914400" rtl="0" eaLnBrk="1" fontAlgn="auto" latinLnBrk="0" hangingPunct="1">
              <a:spcBef>
                <a:spcPts val="0"/>
              </a:spcBef>
              <a:spcAft>
                <a:spcPts val="1000"/>
              </a:spcAft>
              <a:buClrTx/>
              <a:buSzTx/>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p>
          <a:p>
            <a:pPr marR="0" lvl="0" algn="just" defTabSz="914400" rtl="0" eaLnBrk="1" fontAlgn="auto" latinLnBrk="0" hangingPunct="1">
              <a:spcBef>
                <a:spcPts val="0"/>
              </a:spcBef>
              <a:spcAft>
                <a:spcPts val="1000"/>
              </a:spcAft>
              <a:buClrTx/>
              <a:buSzTx/>
              <a:tabLst/>
              <a:defRPr/>
            </a:pPr>
            <a: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(14,15,16 пункты)</a:t>
            </a:r>
          </a:p>
          <a:p>
            <a:pPr marR="0" lvl="0" algn="just" defTabSz="914400" rtl="0" eaLnBrk="1" fontAlgn="auto" latinLnBrk="0" hangingPunct="1">
              <a:lnSpc>
                <a:spcPct val="100000"/>
              </a:lnSpc>
              <a:spcBef>
                <a:spcPts val="0"/>
              </a:spcBef>
              <a:spcAft>
                <a:spcPts val="1000"/>
              </a:spcAft>
              <a:buClrTx/>
              <a:buSzTx/>
              <a:tabLst/>
              <a:defRPr/>
            </a:pPr>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3" name="Прямоугольник: скругленные углы 2">
            <a:extLst>
              <a:ext uri="{FF2B5EF4-FFF2-40B4-BE49-F238E27FC236}">
                <a16:creationId xmlns:a16="http://schemas.microsoft.com/office/drawing/2014/main" id="{36C82BC7-D7A0-9A53-7290-208E5307FCE5}"/>
              </a:ext>
            </a:extLst>
          </p:cNvPr>
          <p:cNvSpPr/>
          <p:nvPr/>
        </p:nvSpPr>
        <p:spPr>
          <a:xfrm>
            <a:off x="9444171" y="795865"/>
            <a:ext cx="2286000" cy="541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Целью</a:t>
            </a:r>
            <a:r>
              <a:rPr lang="ru-RU" sz="1600" b="1" dirty="0"/>
              <a:t>  ФОП</a:t>
            </a:r>
          </a:p>
          <a:p>
            <a:pPr algn="ctr"/>
            <a:r>
              <a:rPr lang="ru-RU" sz="1600" b="1" dirty="0"/>
              <a:t>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p:txBody>
      </p:sp>
    </p:spTree>
    <p:extLst>
      <p:ext uri="{BB962C8B-B14F-4D97-AF65-F5344CB8AC3E}">
        <p14:creationId xmlns:p14="http://schemas.microsoft.com/office/powerpoint/2010/main" val="329727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609600" y="-10765"/>
            <a:ext cx="9753600" cy="1613262"/>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СОДЕРЖАТЕЛЬНЫЙ РАЗДЕЛ  </a:t>
            </a:r>
            <a:r>
              <a:rPr lang="ru-RU" sz="28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включает</a:t>
            </a:r>
            <a:r>
              <a:rPr lang="ru-RU" sz="20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3505200" y="1602497"/>
            <a:ext cx="7805870" cy="5858014"/>
          </a:xfrm>
        </p:spPr>
        <p:txBody>
          <a:bodyPr/>
          <a:lstStyle/>
          <a:p>
            <a:pPr marR="0" lvl="0" algn="just" defTabSz="914400" rtl="0" eaLnBrk="1" fontAlgn="auto" latinLnBrk="0" hangingPunct="1">
              <a:lnSpc>
                <a:spcPct val="100000"/>
              </a:lnSpc>
              <a:spcBef>
                <a:spcPts val="0"/>
              </a:spcBef>
              <a:spcAft>
                <a:spcPts val="1000"/>
              </a:spcAft>
              <a:buClrTx/>
              <a:buSzTx/>
              <a:tabLst/>
              <a:defRPr/>
            </a:pPr>
            <a:r>
              <a:rPr lang="ru-RU" sz="2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п</a:t>
            </a:r>
            <a:r>
              <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о образовательным областям: </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2800" dirty="0">
                <a:solidFill>
                  <a:srgbClr val="000000"/>
                </a:solidFill>
                <a:effectLst/>
                <a:latin typeface="Microsoft Sans Serif" panose="020B0604020202020204" pitchFamily="34" charset="0"/>
                <a:ea typeface="Microsoft Sans Serif" panose="020B0604020202020204" pitchFamily="34" charset="0"/>
              </a:rPr>
              <a:t>социально-коммуникативное; </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2800" dirty="0">
                <a:solidFill>
                  <a:srgbClr val="000000"/>
                </a:solidFill>
                <a:latin typeface="Microsoft Sans Serif" panose="020B0604020202020204" pitchFamily="34" charset="0"/>
                <a:ea typeface="Microsoft Sans Serif" panose="020B0604020202020204" pitchFamily="34" charset="0"/>
              </a:rPr>
              <a:t>п</a:t>
            </a:r>
            <a:r>
              <a:rPr lang="ru-RU" sz="2800" dirty="0">
                <a:solidFill>
                  <a:srgbClr val="000000"/>
                </a:solidFill>
                <a:effectLst/>
                <a:latin typeface="Microsoft Sans Serif" panose="020B0604020202020204" pitchFamily="34" charset="0"/>
                <a:ea typeface="Microsoft Sans Serif" panose="020B0604020202020204" pitchFamily="34" charset="0"/>
              </a:rPr>
              <a:t>ознавательное;</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2800" dirty="0">
                <a:solidFill>
                  <a:srgbClr val="000000"/>
                </a:solidFill>
                <a:latin typeface="Microsoft Sans Serif" panose="020B0604020202020204" pitchFamily="34" charset="0"/>
                <a:ea typeface="Microsoft Sans Serif" panose="020B0604020202020204" pitchFamily="34" charset="0"/>
              </a:rPr>
              <a:t>р</a:t>
            </a:r>
            <a:r>
              <a:rPr lang="ru-RU" sz="2800" dirty="0">
                <a:solidFill>
                  <a:srgbClr val="000000"/>
                </a:solidFill>
                <a:effectLst/>
                <a:latin typeface="Microsoft Sans Serif" panose="020B0604020202020204" pitchFamily="34" charset="0"/>
                <a:ea typeface="Microsoft Sans Serif" panose="020B0604020202020204" pitchFamily="34" charset="0"/>
              </a:rPr>
              <a:t>ечевое; </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2800" dirty="0">
                <a:solidFill>
                  <a:srgbClr val="000000"/>
                </a:solidFill>
                <a:effectLst/>
                <a:latin typeface="Microsoft Sans Serif" panose="020B0604020202020204" pitchFamily="34" charset="0"/>
                <a:ea typeface="Microsoft Sans Serif" panose="020B0604020202020204" pitchFamily="34" charset="0"/>
              </a:rPr>
              <a:t>художественно-эстетическое; </a:t>
            </a:r>
          </a:p>
          <a:p>
            <a:pPr marL="457200" marR="0" lvl="0" indent="-457200" algn="just" defTabSz="914400" rtl="0" eaLnBrk="1" fontAlgn="auto" latinLnBrk="0" hangingPunct="1">
              <a:lnSpc>
                <a:spcPct val="150000"/>
              </a:lnSpc>
              <a:spcBef>
                <a:spcPts val="0"/>
              </a:spcBef>
              <a:spcAft>
                <a:spcPts val="1000"/>
              </a:spcAft>
              <a:buClrTx/>
              <a:buSzTx/>
              <a:buFont typeface="Wingdings" panose="05000000000000000000" pitchFamily="2" charset="2"/>
              <a:buChar char="Ø"/>
              <a:tabLst/>
              <a:defRPr/>
            </a:pPr>
            <a:r>
              <a:rPr lang="ru-RU" sz="2800" dirty="0">
                <a:solidFill>
                  <a:srgbClr val="000000"/>
                </a:solidFill>
                <a:effectLst/>
                <a:latin typeface="Microsoft Sans Serif" panose="020B0604020202020204" pitchFamily="34" charset="0"/>
                <a:ea typeface="Microsoft Sans Serif" panose="020B0604020202020204" pitchFamily="34" charset="0"/>
              </a:rPr>
              <a:t>физическое развитие.</a:t>
            </a:r>
          </a:p>
          <a:p>
            <a:pPr marR="0" lvl="0" algn="just" defTabSz="914400" rtl="0" eaLnBrk="1" fontAlgn="auto" latinLnBrk="0" hangingPunct="1">
              <a:lnSpc>
                <a:spcPct val="150000"/>
              </a:lnSpc>
              <a:spcBef>
                <a:spcPts val="0"/>
              </a:spcBef>
              <a:spcAft>
                <a:spcPts val="1000"/>
              </a:spcAft>
              <a:buClrTx/>
              <a:buSzTx/>
              <a:tabLst/>
              <a:defRPr/>
            </a:pPr>
            <a:r>
              <a:rPr lang="ru-RU" sz="2800" kern="12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rPr>
              <a:t>                </a:t>
            </a:r>
            <a:r>
              <a:rPr lang="ru-RU" sz="2000" kern="1200" dirty="0">
                <a:solidFill>
                  <a:srgbClr val="000000"/>
                </a:solidFill>
                <a:latin typeface="Microsoft Sans Serif" panose="020B0604020202020204" pitchFamily="34" charset="0"/>
                <a:ea typeface="Microsoft Sans Serif" panose="020B0604020202020204" pitchFamily="34" charset="0"/>
                <a:cs typeface="Times New Roman" panose="02020603050405020304" pitchFamily="18" charset="0"/>
              </a:rPr>
              <a:t>(17 – 22 пункты)</a:t>
            </a:r>
            <a:endPar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00000"/>
              </a:lnSpc>
              <a:spcBef>
                <a:spcPts val="0"/>
              </a:spcBef>
              <a:spcAft>
                <a:spcPts val="1000"/>
              </a:spcAft>
              <a:buClrTx/>
              <a:buSzTx/>
              <a:tabLst/>
              <a:defRPr/>
            </a:pPr>
            <a:endPar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3" name="Свиток: вертикальный 2">
            <a:extLst>
              <a:ext uri="{FF2B5EF4-FFF2-40B4-BE49-F238E27FC236}">
                <a16:creationId xmlns:a16="http://schemas.microsoft.com/office/drawing/2014/main" id="{90A060C7-58F2-7435-AE88-F18EEABFAFA0}"/>
              </a:ext>
            </a:extLst>
          </p:cNvPr>
          <p:cNvSpPr/>
          <p:nvPr/>
        </p:nvSpPr>
        <p:spPr>
          <a:xfrm>
            <a:off x="652757" y="1447800"/>
            <a:ext cx="2319043" cy="4648200"/>
          </a:xfrm>
          <a:prstGeom prst="vertic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pPr>
            <a:r>
              <a:rPr lang="ru-RU" sz="2000" b="1" dirty="0">
                <a:solidFill>
                  <a:schemeClr val="bg1"/>
                </a:solidFill>
                <a:latin typeface="Microsoft Sans Serif" panose="020B0604020202020204" pitchFamily="34" charset="0"/>
                <a:ea typeface="Microsoft Sans Serif" panose="020B0604020202020204" pitchFamily="34" charset="0"/>
              </a:rPr>
              <a:t>Задачи и содержание </a:t>
            </a:r>
            <a:r>
              <a:rPr lang="ru-RU" sz="2000" b="1" dirty="0" err="1">
                <a:solidFill>
                  <a:schemeClr val="bg1"/>
                </a:solidFill>
                <a:latin typeface="Microsoft Sans Serif" panose="020B0604020202020204" pitchFamily="34" charset="0"/>
                <a:ea typeface="Microsoft Sans Serif" panose="020B0604020202020204" pitchFamily="34" charset="0"/>
              </a:rPr>
              <a:t>образова</a:t>
            </a:r>
            <a:r>
              <a:rPr lang="ru-RU" sz="2000" b="1" dirty="0">
                <a:solidFill>
                  <a:schemeClr val="bg1"/>
                </a:solidFill>
                <a:latin typeface="Microsoft Sans Serif" panose="020B0604020202020204" pitchFamily="34" charset="0"/>
                <a:ea typeface="Microsoft Sans Serif" panose="020B0604020202020204" pitchFamily="34" charset="0"/>
              </a:rPr>
              <a:t>-</a:t>
            </a:r>
          </a:p>
          <a:p>
            <a:pPr algn="ctr">
              <a:lnSpc>
                <a:spcPct val="150000"/>
              </a:lnSpc>
            </a:pPr>
            <a:r>
              <a:rPr lang="ru-RU" sz="2000" b="1" dirty="0">
                <a:solidFill>
                  <a:schemeClr val="bg1"/>
                </a:solidFill>
                <a:latin typeface="Microsoft Sans Serif" panose="020B0604020202020204" pitchFamily="34" charset="0"/>
                <a:ea typeface="Microsoft Sans Serif" panose="020B0604020202020204" pitchFamily="34" charset="0"/>
              </a:rPr>
              <a:t>тельной деятель-</a:t>
            </a:r>
          </a:p>
          <a:p>
            <a:pPr algn="ctr">
              <a:lnSpc>
                <a:spcPct val="150000"/>
              </a:lnSpc>
            </a:pPr>
            <a:r>
              <a:rPr lang="ru-RU" sz="2000" b="1" dirty="0" err="1">
                <a:solidFill>
                  <a:schemeClr val="bg1"/>
                </a:solidFill>
                <a:latin typeface="Microsoft Sans Serif" panose="020B0604020202020204" pitchFamily="34" charset="0"/>
                <a:ea typeface="Microsoft Sans Serif" panose="020B0604020202020204" pitchFamily="34" charset="0"/>
              </a:rPr>
              <a:t>ности</a:t>
            </a:r>
            <a:r>
              <a:rPr lang="ru-RU" sz="2000" b="1" dirty="0">
                <a:solidFill>
                  <a:schemeClr val="bg1"/>
                </a:solidFill>
                <a:latin typeface="Microsoft Sans Serif" panose="020B0604020202020204" pitchFamily="34" charset="0"/>
                <a:ea typeface="Microsoft Sans Serif" panose="020B0604020202020204" pitchFamily="34" charset="0"/>
              </a:rPr>
              <a:t> </a:t>
            </a:r>
          </a:p>
          <a:p>
            <a:pPr algn="ctr"/>
            <a:endParaRPr lang="ru-RU" dirty="0"/>
          </a:p>
        </p:txBody>
      </p:sp>
      <p:sp>
        <p:nvSpPr>
          <p:cNvPr id="8" name="Овал 7">
            <a:extLst>
              <a:ext uri="{FF2B5EF4-FFF2-40B4-BE49-F238E27FC236}">
                <a16:creationId xmlns:a16="http://schemas.microsoft.com/office/drawing/2014/main" id="{3415213C-E715-FC95-F2B9-7547F60EA13A}"/>
              </a:ext>
            </a:extLst>
          </p:cNvPr>
          <p:cNvSpPr/>
          <p:nvPr/>
        </p:nvSpPr>
        <p:spPr>
          <a:xfrm>
            <a:off x="9677400" y="1689522"/>
            <a:ext cx="1752600" cy="426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t>Для </a:t>
            </a:r>
          </a:p>
          <a:p>
            <a:pPr algn="ctr"/>
            <a:r>
              <a:rPr lang="ru-RU" sz="2400" dirty="0"/>
              <a:t>всех</a:t>
            </a:r>
          </a:p>
          <a:p>
            <a:pPr algn="ctr"/>
            <a:r>
              <a:rPr lang="ru-RU" sz="2400" dirty="0"/>
              <a:t>возрастных</a:t>
            </a:r>
          </a:p>
          <a:p>
            <a:pPr algn="ctr"/>
            <a:r>
              <a:rPr lang="ru-RU" sz="2400" dirty="0"/>
              <a:t>групп</a:t>
            </a:r>
          </a:p>
        </p:txBody>
      </p:sp>
    </p:spTree>
    <p:extLst>
      <p:ext uri="{BB962C8B-B14F-4D97-AF65-F5344CB8AC3E}">
        <p14:creationId xmlns:p14="http://schemas.microsoft.com/office/powerpoint/2010/main" val="73042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609600" y="-10765"/>
            <a:ext cx="10701470" cy="1613262"/>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СОДЕРЖАТЕЛЬНЫЙ РАЗДЕЛ </a:t>
            </a:r>
            <a:r>
              <a:rPr lang="ru-RU" sz="28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включает: </a:t>
            </a: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838200" y="1602497"/>
            <a:ext cx="10472870" cy="5242461"/>
          </a:xfrm>
        </p:spPr>
        <p:txBody>
          <a:bodyPr/>
          <a:lstStyle/>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Вариативные формы, способы, методы и </a:t>
            </a:r>
          </a:p>
          <a:p>
            <a:pPr marR="0" lvl="0" algn="just" defTabSz="914400" rtl="0" eaLnBrk="1" fontAlgn="auto" latinLnBrk="0" hangingPunct="1">
              <a:lnSpc>
                <a:spcPct val="100000"/>
              </a:lnSpc>
              <a:spcBef>
                <a:spcPts val="0"/>
              </a:spcBef>
              <a:spcAft>
                <a:spcPts val="1000"/>
              </a:spcAft>
              <a:buClrTx/>
              <a:buSzTx/>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средства реализации ФОП;</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Особенности образовательной деятельности </a:t>
            </a:r>
          </a:p>
          <a:p>
            <a:pPr marR="0" lvl="0" algn="just" defTabSz="914400" rtl="0" eaLnBrk="1" fontAlgn="auto" latinLnBrk="0" hangingPunct="1">
              <a:lnSpc>
                <a:spcPct val="100000"/>
              </a:lnSpc>
              <a:spcBef>
                <a:spcPts val="0"/>
              </a:spcBef>
              <a:spcAft>
                <a:spcPts val="1000"/>
              </a:spcAft>
              <a:buClrTx/>
              <a:buSzTx/>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в различных видах и культурных практик;</a:t>
            </a:r>
          </a:p>
          <a:p>
            <a:pPr marR="0" lvl="0" algn="just" defTabSz="914400" rtl="0" eaLnBrk="1" fontAlgn="auto" latinLnBrk="0" hangingPunct="1">
              <a:lnSpc>
                <a:spcPct val="100000"/>
              </a:lnSpc>
              <a:spcBef>
                <a:spcPts val="0"/>
              </a:spcBef>
              <a:spcAft>
                <a:spcPts val="1000"/>
              </a:spcAft>
              <a:buClrTx/>
              <a:buSzTx/>
              <a:tabLst/>
              <a:defRPr/>
            </a:pPr>
            <a:endPar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Способы и направления детской инициативы;</a:t>
            </a:r>
          </a:p>
          <a:p>
            <a:pPr marR="0" lvl="0" algn="just" defTabSz="914400" rtl="0" eaLnBrk="1" fontAlgn="auto" latinLnBrk="0" hangingPunct="1">
              <a:lnSpc>
                <a:spcPct val="100000"/>
              </a:lnSpc>
              <a:spcBef>
                <a:spcPts val="0"/>
              </a:spcBef>
              <a:spcAft>
                <a:spcPts val="1000"/>
              </a:spcAft>
              <a:buClrTx/>
              <a:buSzTx/>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(23, 24, 25 пункты)</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75003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609600" y="-10765"/>
            <a:ext cx="10701470" cy="1613262"/>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СОДЕРЖАТЕЛЬНЫЙ РАЗДЕЛ </a:t>
            </a:r>
            <a:r>
              <a:rPr lang="ru-RU" sz="28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включает: </a:t>
            </a: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838200" y="1602497"/>
            <a:ext cx="10472870" cy="4580741"/>
          </a:xfrm>
        </p:spPr>
        <p:txBody>
          <a:bodyPr/>
          <a:lstStyle/>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Особенности взаимодействия педагогического коллектива с семьями обучающихся;</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Направления, задачи и содержание коррекционно-развивающей работы на уровне ДОО;</a:t>
            </a:r>
          </a:p>
          <a:p>
            <a:pPr marR="0" lvl="0" algn="just" defTabSz="914400" rtl="0" eaLnBrk="1" fontAlgn="auto" latinLnBrk="0" hangingPunct="1">
              <a:lnSpc>
                <a:spcPct val="100000"/>
              </a:lnSpc>
              <a:spcBef>
                <a:spcPts val="0"/>
              </a:spcBef>
              <a:spcAft>
                <a:spcPts val="1000"/>
              </a:spcAft>
              <a:buClrTx/>
              <a:buSzTx/>
              <a:tabLst/>
              <a:defRPr/>
            </a:pPr>
            <a:endPar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Федеральная рабочая программа воспитания;</a:t>
            </a:r>
          </a:p>
          <a:p>
            <a:endParaRPr lang="ru-RU" dirty="0"/>
          </a:p>
          <a:p>
            <a:r>
              <a:rPr lang="ru-RU" dirty="0"/>
              <a:t>                                                            (26, 27-28, 29 пункты)</a:t>
            </a:r>
          </a:p>
        </p:txBody>
      </p:sp>
    </p:spTree>
    <p:extLst>
      <p:ext uri="{BB962C8B-B14F-4D97-AF65-F5344CB8AC3E}">
        <p14:creationId xmlns:p14="http://schemas.microsoft.com/office/powerpoint/2010/main" val="327560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p:cNvSpPr>
          <p:nvPr/>
        </p:nvSpPr>
        <p:spPr>
          <a:xfrm>
            <a:off x="190500" y="190500"/>
            <a:ext cx="11811000" cy="6477000"/>
          </a:xfrm>
          <a:custGeom>
            <a:avLst/>
            <a:gdLst/>
            <a:ahLst/>
            <a:cxnLst/>
            <a:rect l="l" t="t" r="r" b="b"/>
            <a:pathLst>
              <a:path w="12192635" h="6858634">
                <a:moveTo>
                  <a:pt x="12192127" y="0"/>
                </a:moveTo>
                <a:lnTo>
                  <a:pt x="0" y="0"/>
                </a:lnTo>
                <a:lnTo>
                  <a:pt x="0" y="6858007"/>
                </a:lnTo>
                <a:lnTo>
                  <a:pt x="12192127" y="6858007"/>
                </a:lnTo>
                <a:lnTo>
                  <a:pt x="12192127" y="0"/>
                </a:lnTo>
                <a:close/>
              </a:path>
            </a:pathLst>
          </a:custGeom>
          <a:ln w="28575">
            <a:solidFill>
              <a:srgbClr val="0070C0"/>
            </a:solidFill>
          </a:ln>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lang="ru-RU" dirty="0"/>
          </a:p>
        </p:txBody>
      </p:sp>
      <p:sp>
        <p:nvSpPr>
          <p:cNvPr id="66" name="object 66"/>
          <p:cNvSpPr txBox="1">
            <a:spLocks noGrp="1"/>
          </p:cNvSpPr>
          <p:nvPr>
            <p:ph type="title"/>
          </p:nvPr>
        </p:nvSpPr>
        <p:spPr>
          <a:xfrm>
            <a:off x="609600" y="-10765"/>
            <a:ext cx="10701470" cy="1613262"/>
          </a:xfrm>
          <a:prstGeom prst="rect">
            <a:avLst/>
          </a:prstGeom>
        </p:spPr>
        <p:txBody>
          <a:bodyPr vert="horz" wrap="square" lIns="0" tIns="12700" rIns="0" bIns="0" rtlCol="0" anchor="ctr">
            <a:spAutoFit/>
          </a:bodyPr>
          <a:lstStyle/>
          <a:p>
            <a:pPr marL="12700" algn="ctr" rtl="0">
              <a:spcBef>
                <a:spcPts val="100"/>
              </a:spcBef>
              <a:defRPr/>
            </a:pPr>
            <a:b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ru-RU" sz="32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ОРГАНИЗАЦИОННЫЙ РАЗДЕЛ </a:t>
            </a:r>
            <a:r>
              <a:rPr lang="ru-RU" sz="2800" kern="1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включает: </a:t>
            </a:r>
            <a:br>
              <a:rPr lang="ru-RU" sz="32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sz="3200" dirty="0">
              <a:solidFill>
                <a:srgbClr val="0070C0"/>
              </a:solidFill>
              <a:latin typeface="Times New Roman" panose="02020603050405020304" pitchFamily="18" charset="0"/>
              <a:cs typeface="Times New Roman" panose="02020603050405020304" pitchFamily="18" charset="0"/>
            </a:endParaRPr>
          </a:p>
        </p:txBody>
      </p:sp>
      <p:sp>
        <p:nvSpPr>
          <p:cNvPr id="4" name="Текст 3">
            <a:extLst>
              <a:ext uri="{FF2B5EF4-FFF2-40B4-BE49-F238E27FC236}">
                <a16:creationId xmlns:a16="http://schemas.microsoft.com/office/drawing/2014/main" id="{2410903E-7AD0-D1DA-71C6-C205E7CC48F3}"/>
              </a:ext>
            </a:extLst>
          </p:cNvPr>
          <p:cNvSpPr>
            <a:spLocks noGrp="1"/>
          </p:cNvSpPr>
          <p:nvPr>
            <p:ph type="body" idx="1"/>
          </p:nvPr>
        </p:nvSpPr>
        <p:spPr>
          <a:xfrm>
            <a:off x="838200" y="1602497"/>
            <a:ext cx="10472870" cy="5668218"/>
          </a:xfrm>
        </p:spPr>
        <p:txBody>
          <a:bodyPr/>
          <a:lstStyle/>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Психолого-педагогический условия реализации программы</a:t>
            </a: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Особенности организации развивающей предметно –пространственной среды;</a:t>
            </a: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Материально-техническое обеспечение ФОП;</a:t>
            </a:r>
            <a:endParaRPr lang="ru-RU" sz="36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00000"/>
              </a:lnSpc>
              <a:spcBef>
                <a:spcPts val="0"/>
              </a:spcBef>
              <a:spcAft>
                <a:spcPts val="1000"/>
              </a:spcAft>
              <a:buClrTx/>
              <a:buSzTx/>
              <a:tabLst/>
              <a:defRPr/>
            </a:pPr>
            <a:r>
              <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(30, 31, 32 пункты)</a:t>
            </a:r>
            <a:endPar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1000"/>
              </a:spcAft>
              <a:buClrTx/>
              <a:buSzTx/>
              <a:buFont typeface="Wingdings" panose="05000000000000000000" pitchFamily="2" charset="2"/>
              <a:buChar char="Ø"/>
              <a:tabLst/>
              <a:defRPr/>
            </a:pPr>
            <a:endParaRPr kumimoji="0" lang="ru-RU"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55436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TotalTime>
  <Words>615</Words>
  <Application>Microsoft Office PowerPoint</Application>
  <PresentationFormat>Широкоэкранный</PresentationFormat>
  <Paragraphs>73</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Calibri</vt:lpstr>
      <vt:lpstr>Microsoft Sans Serif</vt:lpstr>
      <vt:lpstr>Times New Roman</vt:lpstr>
      <vt:lpstr>Verdana</vt:lpstr>
      <vt:lpstr>Wingdings</vt:lpstr>
      <vt:lpstr>Office Theme</vt:lpstr>
      <vt:lpstr>МКУ «ИНФОРМАЦИОННО-МЕТОДИЧЕСКИЙ ЦЕНТР»  с.ДЫЛЫМ   КАЗБЕКОВСКИЙ РАЙОН  январь 2023 год</vt:lpstr>
      <vt:lpstr> Согласно изменениям, внесенным  в ФЗ «Об образовании в Российской Федерации» от 24.09.2022 года № 371-ФЗ, федеральная основная общеобразовательная программа представляет собой учебно-методическую документацию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определяющую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(п.10.1 статья 2). </vt:lpstr>
      <vt:lpstr> </vt:lpstr>
      <vt:lpstr>          Структура           Федеральной образовательной программы  дошкольного образования</vt:lpstr>
      <vt:lpstr>  ЦЕЛЕВОЙ РАЗДЕЛ  </vt:lpstr>
      <vt:lpstr>              СОДЕРЖАТЕЛЬНЫЙ РАЗДЕЛ  включает  </vt:lpstr>
      <vt:lpstr> СОДЕРЖАТЕЛЬНЫЙ РАЗДЕЛ включает:  </vt:lpstr>
      <vt:lpstr> СОДЕРЖАТЕЛЬНЫЙ РАЗДЕЛ включает:  </vt:lpstr>
      <vt:lpstr> ОРГАНИЗАЦИОННЫЙ РАЗДЕЛ включает:  </vt:lpstr>
      <vt:lpstr> ОРГАНИЗАЦИОННЫЙ РАЗДЕЛ включает: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presentation_sezd_rab_do__2.cdr</dc:title>
  <dc:creator>Inna</dc:creator>
  <cp:lastModifiedBy>Пользователь</cp:lastModifiedBy>
  <cp:revision>40</cp:revision>
  <dcterms:created xsi:type="dcterms:W3CDTF">2022-10-24T11:51:16Z</dcterms:created>
  <dcterms:modified xsi:type="dcterms:W3CDTF">2023-01-30T12:52:48Z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2022-10-24T00:00:00Z</vt:filetime>
  </property>
  <property fmtid="{D5CDD505-2E9C-101B-9397-08002B2CF9AE}" pid="3" name="Creator">
    <vt:lpwstr>CorelDRAW X7</vt:lpwstr>
  </property>
  <property fmtid="{D5CDD505-2E9C-101B-9397-08002B2CF9AE}" pid="4" name="LastSaved">
    <vt:filetime>2022-10-24T00:00:00Z</vt:filetime>
  </property>
</Properties>
</file>